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72" r:id="rId2"/>
    <p:sldMasterId id="2147483671" r:id="rId3"/>
  </p:sldMasterIdLst>
  <p:notesMasterIdLst>
    <p:notesMasterId r:id="rId8"/>
  </p:notesMasterIdLst>
  <p:sldIdLst>
    <p:sldId id="294" r:id="rId4"/>
    <p:sldId id="295" r:id="rId5"/>
    <p:sldId id="290" r:id="rId6"/>
    <p:sldId id="29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CB24EB-7EB8-446E-849C-A44ED442871D}" v="141" dt="2022-11-29T05:11:19.265"/>
    <p1510:client id="{7084EB1B-FF3B-584B-26CC-F5FFABD20691}" v="3" dt="2022-11-29T12:52:18.186"/>
    <p1510:client id="{B5A182A9-7D0A-D2A0-8145-163EB73EC3B2}" v="1002" dt="2022-11-29T12:26:55.9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9812F3-5038-4166-9CDD-02E5D557B09E}" type="datetimeFigureOut">
              <a:t>11/29/2022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C6D30B-5396-49BA-86F9-1865EB455E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4b3b7ab8f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4b3b7ab8f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ies.freepik.com/rafiki/" TargetMode="External"/><Relationship Id="rId4" Type="http://schemas.openxmlformats.org/officeDocument/2006/relationships/hyperlink" Target="https://www.freepik.com/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0000" y="1363860"/>
            <a:ext cx="5136000" cy="26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0000" y="4043933"/>
            <a:ext cx="3949600" cy="9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439746" y="-2633108"/>
            <a:ext cx="5386323" cy="395672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2116229" y="855173"/>
            <a:ext cx="7116748" cy="50288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403600" y="2841800"/>
            <a:ext cx="5657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403600" y="1844567"/>
            <a:ext cx="1231200" cy="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403600" y="3943055"/>
            <a:ext cx="3914400" cy="1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60000" y="1482267"/>
            <a:ext cx="10535200" cy="4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60000" y="52124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10463455" y="-2252108"/>
            <a:ext cx="5386323" cy="395672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890648" y="3993700"/>
            <a:ext cx="3180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890648" y="4462400"/>
            <a:ext cx="31808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199315" y="3993700"/>
            <a:ext cx="3180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7199315" y="4462400"/>
            <a:ext cx="31808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10463455" y="-2252108"/>
            <a:ext cx="5386323" cy="395672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 rot="13829941">
            <a:off x="9904567" y="-1469895"/>
            <a:ext cx="5386247" cy="39566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960000" y="3571228"/>
            <a:ext cx="4348400" cy="13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960000" y="1987600"/>
            <a:ext cx="4348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37" name="Google Shape;37;p7"/>
          <p:cNvSpPr/>
          <p:nvPr/>
        </p:nvSpPr>
        <p:spPr>
          <a:xfrm rot="20500838">
            <a:off x="6845960" y="4751756"/>
            <a:ext cx="7596723" cy="55804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38" name="Google Shape;38;p7"/>
          <p:cNvSpPr/>
          <p:nvPr/>
        </p:nvSpPr>
        <p:spPr>
          <a:xfrm rot="11156932">
            <a:off x="-1616824" y="-2344186"/>
            <a:ext cx="5387064" cy="395726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473578" y="-536033"/>
            <a:ext cx="9335956" cy="685806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2011600" y="3288571"/>
            <a:ext cx="51548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011600" y="2224333"/>
            <a:ext cx="5154800" cy="9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 flipH="1">
            <a:off x="6893080" y="3398303"/>
            <a:ext cx="4348400" cy="16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r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6893080" y="1814653"/>
            <a:ext cx="4348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/>
          <p:nvPr/>
        </p:nvSpPr>
        <p:spPr>
          <a:xfrm rot="1956016" flipH="1">
            <a:off x="-1893430" y="3215332"/>
            <a:ext cx="7596868" cy="558055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47" name="Google Shape;47;p9"/>
          <p:cNvSpPr/>
          <p:nvPr/>
        </p:nvSpPr>
        <p:spPr>
          <a:xfrm rot="12621415" flipH="1">
            <a:off x="9185489" y="-1648777"/>
            <a:ext cx="5386863" cy="395711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flipH="1">
            <a:off x="5383467" y="970400"/>
            <a:ext cx="5832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>
              <a:solidFill>
                <a:schemeClr val="lt1"/>
              </a:solidFill>
            </a:endParaRPr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 flipH="1">
            <a:off x="4598267" y="516800"/>
            <a:ext cx="6617200" cy="24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19132785" flipH="1">
            <a:off x="9211637" y="4160845"/>
            <a:ext cx="5386295" cy="395670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6338963" y="2205173"/>
            <a:ext cx="4902800" cy="14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 flipH="1">
            <a:off x="6338963" y="3601593"/>
            <a:ext cx="4902800" cy="8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endParaRPr/>
          </a:p>
        </p:txBody>
      </p:sp>
      <p:sp>
        <p:nvSpPr>
          <p:cNvPr id="55" name="Google Shape;55;p11"/>
          <p:cNvSpPr/>
          <p:nvPr/>
        </p:nvSpPr>
        <p:spPr>
          <a:xfrm>
            <a:off x="8225533" y="4900839"/>
            <a:ext cx="5386323" cy="395672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 hasCustomPrompt="1"/>
          </p:nvPr>
        </p:nvSpPr>
        <p:spPr>
          <a:xfrm>
            <a:off x="1159503" y="2840960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965200" y="3993701"/>
            <a:ext cx="2940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965200" y="4462403"/>
            <a:ext cx="29408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 hasCustomPrompt="1"/>
          </p:nvPr>
        </p:nvSpPr>
        <p:spPr>
          <a:xfrm>
            <a:off x="4822135" y="2840960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4627832" y="3993701"/>
            <a:ext cx="2940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4627833" y="4462403"/>
            <a:ext cx="29408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8484768" y="2840960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7"/>
          </p:nvPr>
        </p:nvSpPr>
        <p:spPr>
          <a:xfrm>
            <a:off x="8290465" y="3993701"/>
            <a:ext cx="2940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8290467" y="4462403"/>
            <a:ext cx="29408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/>
          <p:nvPr/>
        </p:nvSpPr>
        <p:spPr>
          <a:xfrm rot="14394887">
            <a:off x="9955259" y="-1541492"/>
            <a:ext cx="5386588" cy="395691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500" y="2445233"/>
            <a:ext cx="32496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2"/>
          </p:nvPr>
        </p:nvSpPr>
        <p:spPr>
          <a:xfrm>
            <a:off x="2346500" y="2913932"/>
            <a:ext cx="32496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3"/>
          </p:nvPr>
        </p:nvSpPr>
        <p:spPr>
          <a:xfrm>
            <a:off x="2346500" y="4284635"/>
            <a:ext cx="32496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4"/>
          </p:nvPr>
        </p:nvSpPr>
        <p:spPr>
          <a:xfrm>
            <a:off x="2346500" y="4753333"/>
            <a:ext cx="32496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/>
          <p:nvPr/>
        </p:nvSpPr>
        <p:spPr>
          <a:xfrm rot="20088087">
            <a:off x="8754067" y="5243046"/>
            <a:ext cx="5386535" cy="3956876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5"/>
          </p:nvPr>
        </p:nvSpPr>
        <p:spPr>
          <a:xfrm>
            <a:off x="7656900" y="2445233"/>
            <a:ext cx="32496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6"/>
          </p:nvPr>
        </p:nvSpPr>
        <p:spPr>
          <a:xfrm>
            <a:off x="7656900" y="2913932"/>
            <a:ext cx="32496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7"/>
          </p:nvPr>
        </p:nvSpPr>
        <p:spPr>
          <a:xfrm>
            <a:off x="7656900" y="4284635"/>
            <a:ext cx="32496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8"/>
          </p:nvPr>
        </p:nvSpPr>
        <p:spPr>
          <a:xfrm>
            <a:off x="7656900" y="4753333"/>
            <a:ext cx="32496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960000" y="2013000"/>
            <a:ext cx="5136000" cy="40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/>
          <p:nvPr/>
        </p:nvSpPr>
        <p:spPr>
          <a:xfrm rot="13018283" flipH="1">
            <a:off x="8114026" y="-1995105"/>
            <a:ext cx="5870545" cy="431242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2"/>
          </p:nvPr>
        </p:nvSpPr>
        <p:spPr>
          <a:xfrm>
            <a:off x="6096000" y="2013000"/>
            <a:ext cx="5136000" cy="40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/>
          <p:nvPr/>
        </p:nvSpPr>
        <p:spPr>
          <a:xfrm rot="5779024">
            <a:off x="8898907" y="-2419720"/>
            <a:ext cx="5386213" cy="39566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92" name="Google Shape;92;p16"/>
          <p:cNvSpPr/>
          <p:nvPr/>
        </p:nvSpPr>
        <p:spPr>
          <a:xfrm rot="4073489">
            <a:off x="-2952201" y="4444699"/>
            <a:ext cx="5386615" cy="395693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/>
          <p:nvPr/>
        </p:nvSpPr>
        <p:spPr>
          <a:xfrm rot="15676749">
            <a:off x="9655880" y="-1258614"/>
            <a:ext cx="5387016" cy="395723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965200" y="2445233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2"/>
          </p:nvPr>
        </p:nvSpPr>
        <p:spPr>
          <a:xfrm>
            <a:off x="965200" y="29139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4627832" y="2445233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4627833" y="29139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8290465" y="2445233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8290467" y="29139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7"/>
          </p:nvPr>
        </p:nvSpPr>
        <p:spPr>
          <a:xfrm>
            <a:off x="962967" y="4284635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962967" y="47533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9"/>
          </p:nvPr>
        </p:nvSpPr>
        <p:spPr>
          <a:xfrm>
            <a:off x="4625599" y="4284635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4625600" y="47533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14"/>
          </p:nvPr>
        </p:nvSpPr>
        <p:spPr>
          <a:xfrm>
            <a:off x="8288232" y="4284635"/>
            <a:ext cx="29408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8288233" y="4753333"/>
            <a:ext cx="29408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09" name="Google Shape;109;p17"/>
          <p:cNvSpPr/>
          <p:nvPr/>
        </p:nvSpPr>
        <p:spPr>
          <a:xfrm rot="13228181">
            <a:off x="-2498634" y="5872564"/>
            <a:ext cx="5386855" cy="3957112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960000" y="3398303"/>
            <a:ext cx="4348400" cy="16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960000" y="1814653"/>
            <a:ext cx="43484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3" name="Google Shape;113;p18"/>
          <p:cNvSpPr/>
          <p:nvPr/>
        </p:nvSpPr>
        <p:spPr>
          <a:xfrm rot="19643984">
            <a:off x="6498043" y="3215332"/>
            <a:ext cx="7596868" cy="558055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14" name="Google Shape;114;p18"/>
          <p:cNvSpPr/>
          <p:nvPr/>
        </p:nvSpPr>
        <p:spPr>
          <a:xfrm rot="8978585">
            <a:off x="-2370870" y="-1648777"/>
            <a:ext cx="5386863" cy="395711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6359200" y="1909667"/>
            <a:ext cx="4872800" cy="12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6359200" y="4687997"/>
            <a:ext cx="4872800" cy="12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6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"/>
          </p:nvPr>
        </p:nvSpPr>
        <p:spPr>
          <a:xfrm>
            <a:off x="6359200" y="3173835"/>
            <a:ext cx="4872800" cy="1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11756237" flipH="1">
            <a:off x="1614607" y="223954"/>
            <a:ext cx="10325016" cy="6213613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 flipH="1">
            <a:off x="5558200" y="2298200"/>
            <a:ext cx="4835600" cy="226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 hasCustomPrompt="1"/>
          </p:nvPr>
        </p:nvSpPr>
        <p:spPr>
          <a:xfrm>
            <a:off x="1018803" y="2623203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2346500" y="2445233"/>
            <a:ext cx="3576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2"/>
          </p:nvPr>
        </p:nvSpPr>
        <p:spPr>
          <a:xfrm>
            <a:off x="2346500" y="2913932"/>
            <a:ext cx="35768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3" hasCustomPrompt="1"/>
          </p:nvPr>
        </p:nvSpPr>
        <p:spPr>
          <a:xfrm>
            <a:off x="1018803" y="4462603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4"/>
          </p:nvPr>
        </p:nvSpPr>
        <p:spPr>
          <a:xfrm>
            <a:off x="2346500" y="4284635"/>
            <a:ext cx="3576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5"/>
          </p:nvPr>
        </p:nvSpPr>
        <p:spPr>
          <a:xfrm>
            <a:off x="2346500" y="4753333"/>
            <a:ext cx="35768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6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/>
          <p:nvPr/>
        </p:nvSpPr>
        <p:spPr>
          <a:xfrm rot="12057948">
            <a:off x="9955206" y="-1541401"/>
            <a:ext cx="5386548" cy="395688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32" name="Google Shape;132;p21"/>
          <p:cNvSpPr/>
          <p:nvPr/>
        </p:nvSpPr>
        <p:spPr>
          <a:xfrm rot="3055103">
            <a:off x="-2663623" y="4998994"/>
            <a:ext cx="5386600" cy="395692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7" hasCustomPrompt="1"/>
          </p:nvPr>
        </p:nvSpPr>
        <p:spPr>
          <a:xfrm>
            <a:off x="6329200" y="2623203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7656897" y="2445233"/>
            <a:ext cx="3576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9"/>
          </p:nvPr>
        </p:nvSpPr>
        <p:spPr>
          <a:xfrm>
            <a:off x="7656897" y="2913932"/>
            <a:ext cx="35768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title" idx="13" hasCustomPrompt="1"/>
          </p:nvPr>
        </p:nvSpPr>
        <p:spPr>
          <a:xfrm>
            <a:off x="6329200" y="4462603"/>
            <a:ext cx="11812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4"/>
          </p:nvPr>
        </p:nvSpPr>
        <p:spPr>
          <a:xfrm>
            <a:off x="7656897" y="4284635"/>
            <a:ext cx="3576800" cy="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15"/>
          </p:nvPr>
        </p:nvSpPr>
        <p:spPr>
          <a:xfrm>
            <a:off x="7656897" y="4753333"/>
            <a:ext cx="35768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960000" y="2767333"/>
            <a:ext cx="7001200" cy="25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/>
          <p:nvPr/>
        </p:nvSpPr>
        <p:spPr>
          <a:xfrm rot="17921110" flipH="1">
            <a:off x="8533013" y="3074035"/>
            <a:ext cx="5870563" cy="431243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960000" y="970400"/>
            <a:ext cx="77040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47" name="Google Shape;147;p23"/>
          <p:cNvSpPr/>
          <p:nvPr/>
        </p:nvSpPr>
        <p:spPr>
          <a:xfrm rot="13500000">
            <a:off x="8482530" y="-2342021"/>
            <a:ext cx="5387159" cy="395733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1"/>
          </p:nvPr>
        </p:nvSpPr>
        <p:spPr>
          <a:xfrm>
            <a:off x="965069" y="2766332"/>
            <a:ext cx="27680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2"/>
          </p:nvPr>
        </p:nvSpPr>
        <p:spPr>
          <a:xfrm>
            <a:off x="965069" y="3235032"/>
            <a:ext cx="27680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3"/>
          </p:nvPr>
        </p:nvSpPr>
        <p:spPr>
          <a:xfrm>
            <a:off x="3917519" y="2766332"/>
            <a:ext cx="27680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4"/>
          </p:nvPr>
        </p:nvSpPr>
        <p:spPr>
          <a:xfrm>
            <a:off x="3917519" y="3235032"/>
            <a:ext cx="27680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5"/>
          </p:nvPr>
        </p:nvSpPr>
        <p:spPr>
          <a:xfrm>
            <a:off x="962967" y="4605735"/>
            <a:ext cx="27680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6"/>
          </p:nvPr>
        </p:nvSpPr>
        <p:spPr>
          <a:xfrm>
            <a:off x="962967" y="5074432"/>
            <a:ext cx="27680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7"/>
          </p:nvPr>
        </p:nvSpPr>
        <p:spPr>
          <a:xfrm>
            <a:off x="3917519" y="4605735"/>
            <a:ext cx="2768000" cy="49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8"/>
          </p:nvPr>
        </p:nvSpPr>
        <p:spPr>
          <a:xfrm>
            <a:off x="3917519" y="5074432"/>
            <a:ext cx="2768000" cy="8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156" name="Google Shape;156;p23"/>
          <p:cNvSpPr/>
          <p:nvPr/>
        </p:nvSpPr>
        <p:spPr>
          <a:xfrm rot="13228181">
            <a:off x="9932366" y="5872564"/>
            <a:ext cx="5386855" cy="3957112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33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521240"/>
            <a:ext cx="10272000" cy="8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734467"/>
            <a:ext cx="10272000" cy="4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Promotion: Target Audience</a:t>
            </a:r>
          </a:p>
        </p:txBody>
      </p:sp>
      <p:sp>
        <p:nvSpPr>
          <p:cNvPr id="419" name="Google Shape;419;p32"/>
          <p:cNvSpPr txBox="1">
            <a:spLocks noGrp="1"/>
          </p:cNvSpPr>
          <p:nvPr>
            <p:ph type="subTitle" idx="4"/>
          </p:nvPr>
        </p:nvSpPr>
        <p:spPr>
          <a:xfrm>
            <a:off x="1084730" y="2037010"/>
            <a:ext cx="4481775" cy="237472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buFont typeface="Symbol"/>
              <a:buChar char="•"/>
            </a:pPr>
            <a:r>
              <a:rPr lang="en-US" sz="1850" dirty="0"/>
              <a:t>visually impaired and blind people from 20-40 years old </a:t>
            </a:r>
            <a:endParaRPr lang="en" sz="1850" dirty="0"/>
          </a:p>
          <a:p>
            <a:pPr marL="285750" indent="-285750">
              <a:buFont typeface="Symbol"/>
              <a:buChar char="•"/>
            </a:pPr>
            <a:r>
              <a:rPr lang="en-US" sz="1850" dirty="0"/>
              <a:t>like to try new things and experiment</a:t>
            </a:r>
            <a:endParaRPr lang="en" sz="1850" dirty="0"/>
          </a:p>
          <a:p>
            <a:pPr marL="285750" indent="-285750">
              <a:buFont typeface="Symbol"/>
              <a:buChar char="•"/>
            </a:pPr>
            <a:r>
              <a:rPr lang="en-US" sz="1850" dirty="0"/>
              <a:t>interested in technology and gadgets</a:t>
            </a:r>
            <a:endParaRPr lang="en" sz="1850" dirty="0"/>
          </a:p>
          <a:p>
            <a:pPr marL="285750" indent="-285750">
              <a:buFont typeface="Symbol"/>
              <a:buChar char="•"/>
            </a:pPr>
            <a:r>
              <a:rPr lang="en-US" sz="1850" dirty="0"/>
              <a:t> prefer convenient and practical products</a:t>
            </a:r>
            <a:endParaRPr lang="en" sz="1850" dirty="0"/>
          </a:p>
          <a:p>
            <a:pPr marL="0" indent="0"/>
            <a:endParaRPr lang="en" sz="185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C447A-59CE-44D1-3E64-50D19FA1C3EE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084730" y="1540431"/>
            <a:ext cx="3180800" cy="495200"/>
          </a:xfrm>
        </p:spPr>
        <p:txBody>
          <a:bodyPr/>
          <a:lstStyle/>
          <a:p>
            <a:r>
              <a:rPr lang="en-US" dirty="0"/>
              <a:t>Individuals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F00A841-AB3C-2EC2-82BE-F63A8818B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839" y="1922351"/>
            <a:ext cx="3310053" cy="21304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92B1CC-FF87-5AAA-996C-10E47720DF70}"/>
              </a:ext>
            </a:extLst>
          </p:cNvPr>
          <p:cNvSpPr txBox="1"/>
          <p:nvPr/>
        </p:nvSpPr>
        <p:spPr>
          <a:xfrm>
            <a:off x="1087244" y="4804316"/>
            <a:ext cx="525036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Poppins Black"/>
                <a:ea typeface="+mn-lt"/>
                <a:cs typeface="+mn-lt"/>
              </a:rPr>
              <a:t>Private and public organizations such as:</a:t>
            </a:r>
          </a:p>
          <a:p>
            <a:pPr marL="285750" indent="-285750">
              <a:buFont typeface="Courier New"/>
              <a:buChar char="o"/>
            </a:pPr>
            <a:r>
              <a:rPr lang="en-US" dirty="0">
                <a:latin typeface="Poppins"/>
                <a:ea typeface="+mn-lt"/>
                <a:cs typeface="+mn-lt"/>
              </a:rPr>
              <a:t>Hospitals</a:t>
            </a:r>
            <a:endParaRPr lang="en-US" dirty="0">
              <a:latin typeface="Poppins Black"/>
              <a:ea typeface="+mn-lt"/>
              <a:cs typeface="+mn-lt"/>
            </a:endParaRPr>
          </a:p>
          <a:p>
            <a:pPr marL="285750" indent="-285750">
              <a:buFont typeface="Courier New"/>
              <a:buChar char="o"/>
            </a:pPr>
            <a:r>
              <a:rPr lang="en-US" dirty="0">
                <a:latin typeface="Poppins"/>
                <a:cs typeface="Arial"/>
              </a:rPr>
              <a:t>Airports</a:t>
            </a:r>
          </a:p>
          <a:p>
            <a:pPr marL="285750" indent="-285750">
              <a:buFont typeface="Courier New"/>
              <a:buChar char="o"/>
            </a:pPr>
            <a:r>
              <a:rPr lang="en-US" dirty="0">
                <a:latin typeface="Poppins"/>
                <a:cs typeface="Arial"/>
              </a:rPr>
              <a:t>Shopping centers</a:t>
            </a:r>
          </a:p>
          <a:p>
            <a:pPr marL="285750" indent="-285750">
              <a:buFont typeface="Courier New"/>
              <a:buChar char="o"/>
            </a:pPr>
            <a:r>
              <a:rPr lang="en-US" dirty="0">
                <a:latin typeface="Poppins"/>
                <a:cs typeface="Arial"/>
              </a:rPr>
              <a:t>Non-profit organizations</a:t>
            </a:r>
          </a:p>
          <a:p>
            <a:endParaRPr lang="en-US" dirty="0">
              <a:latin typeface="Poppins"/>
              <a:cs typeface="Arial"/>
            </a:endParaRPr>
          </a:p>
          <a:p>
            <a:endParaRPr lang="en-US" dirty="0">
              <a:latin typeface="Poppins Black"/>
              <a:cs typeface="Arial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600AE0A1-01E3-59BC-C807-D646FDF72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24" y="4277421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7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1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81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Promotion: Marketing strategy</a:t>
            </a:r>
            <a:endParaRPr lang="en-US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3E378AB-4D7E-8054-40B0-7091BC230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16772"/>
              </p:ext>
            </p:extLst>
          </p:nvPr>
        </p:nvGraphicFramePr>
        <p:xfrm>
          <a:off x="1124414" y="2100146"/>
          <a:ext cx="6514464" cy="285805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257232">
                  <a:extLst>
                    <a:ext uri="{9D8B030D-6E8A-4147-A177-3AD203B41FA5}">
                      <a16:colId xmlns:a16="http://schemas.microsoft.com/office/drawing/2014/main" val="4215426713"/>
                    </a:ext>
                  </a:extLst>
                </a:gridCol>
                <a:gridCol w="3257232">
                  <a:extLst>
                    <a:ext uri="{9D8B030D-6E8A-4147-A177-3AD203B41FA5}">
                      <a16:colId xmlns:a16="http://schemas.microsoft.com/office/drawing/2014/main" val="3036899212"/>
                    </a:ext>
                  </a:extLst>
                </a:gridCol>
              </a:tblGrid>
              <a:tr h="51109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B2B 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Content marketing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6887"/>
                  </a:ext>
                </a:extLst>
              </a:tr>
              <a:tr h="1131616">
                <a:tc>
                  <a:txBody>
                    <a:bodyPr/>
                    <a:lstStyle/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demonstration shows and lectures </a:t>
                      </a:r>
                      <a:endParaRPr lang="en-US" dirty="0"/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 participation in EXPO, forums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Email 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creating a company website</a:t>
                      </a:r>
                      <a:endParaRPr lang="en-US" dirty="0"/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 posting blogs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 uploading educational videos on YouTube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Google search ads  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en-US" sz="1850" u="none" strike="noStrike" noProof="0" dirty="0"/>
                        <a:t>Social Media marketing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endParaRPr lang="en-US" sz="1850" u="none" strike="noStrike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8250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1794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6"/>
          <p:cNvSpPr/>
          <p:nvPr/>
        </p:nvSpPr>
        <p:spPr>
          <a:xfrm flipH="1">
            <a:off x="6799053" y="3089848"/>
            <a:ext cx="4427600" cy="363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533"/>
          </a:p>
        </p:txBody>
      </p:sp>
      <p:sp>
        <p:nvSpPr>
          <p:cNvPr id="592" name="Google Shape;592;p36"/>
          <p:cNvSpPr txBox="1">
            <a:spLocks noGrp="1"/>
          </p:cNvSpPr>
          <p:nvPr>
            <p:ph type="title"/>
          </p:nvPr>
        </p:nvSpPr>
        <p:spPr>
          <a:xfrm>
            <a:off x="6338963" y="2205173"/>
            <a:ext cx="4902800" cy="14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Price</a:t>
            </a:r>
          </a:p>
        </p:txBody>
      </p: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C9577024-BE9A-F87F-6111-38563D571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98" y="1288786"/>
            <a:ext cx="6460272" cy="349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4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6A1F7DD-7F13-E819-E7FE-D5A112A78B33}"/>
              </a:ext>
            </a:extLst>
          </p:cNvPr>
          <p:cNvSpPr>
            <a:spLocks noGrp="1"/>
          </p:cNvSpPr>
          <p:nvPr>
            <p:ph type="title" idx="9"/>
          </p:nvPr>
        </p:nvSpPr>
        <p:spPr/>
        <p:txBody>
          <a:bodyPr/>
          <a:lstStyle/>
          <a:p>
            <a:r>
              <a:rPr lang="en-US" dirty="0"/>
              <a:t>Price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26CE22-CFA2-9B5C-DA5F-3A3E9D438AAF}"/>
              </a:ext>
            </a:extLst>
          </p:cNvPr>
          <p:cNvSpPr txBox="1"/>
          <p:nvPr/>
        </p:nvSpPr>
        <p:spPr>
          <a:xfrm>
            <a:off x="840058" y="1797205"/>
            <a:ext cx="3765395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Cost of goods sold = $4,000</a:t>
            </a:r>
          </a:p>
          <a:p>
            <a:r>
              <a:rPr lang="en-US" dirty="0"/>
              <a:t>Production time = 2 days</a:t>
            </a:r>
          </a:p>
          <a:p>
            <a:r>
              <a:rPr lang="en-US" dirty="0"/>
              <a:t>Packaging = $400</a:t>
            </a:r>
          </a:p>
          <a:p>
            <a:r>
              <a:rPr lang="en-US" dirty="0"/>
              <a:t>Shipping = $300</a:t>
            </a:r>
          </a:p>
          <a:p>
            <a:r>
              <a:rPr lang="en-US" dirty="0"/>
              <a:t>Promotional materials = $1,500</a:t>
            </a:r>
          </a:p>
          <a:p>
            <a:r>
              <a:rPr lang="en-US" dirty="0"/>
              <a:t>Affiliate commissions = 10%</a:t>
            </a:r>
          </a:p>
          <a:p>
            <a:r>
              <a:rPr lang="en-US" dirty="0"/>
              <a:t>Total per-product cost = $4,000 + $400 + $300 + $1,500 = $6,200</a:t>
            </a:r>
          </a:p>
          <a:p>
            <a:r>
              <a:rPr lang="en-US" dirty="0"/>
              <a:t>Profit Margin = 35%</a:t>
            </a:r>
          </a:p>
          <a:p>
            <a:r>
              <a:rPr lang="en-US" dirty="0"/>
              <a:t>Variable cost per product = $4,500</a:t>
            </a:r>
          </a:p>
          <a:p>
            <a:r>
              <a:rPr lang="en-US" dirty="0"/>
              <a:t>Target Price = $4,500/0.65 = $6,923</a:t>
            </a:r>
          </a:p>
        </p:txBody>
      </p:sp>
      <p:pic>
        <p:nvPicPr>
          <p:cNvPr id="15" name="Picture 15" descr="A picture containing diagram&#10;&#10;Description automatically generated">
            <a:extLst>
              <a:ext uri="{FF2B5EF4-FFF2-40B4-BE49-F238E27FC236}">
                <a16:creationId xmlns:a16="http://schemas.microsoft.com/office/drawing/2014/main" id="{EC1A35AB-EB48-5128-1443-E6CFD8A24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69" b="8725"/>
          <a:stretch/>
        </p:blipFill>
        <p:spPr>
          <a:xfrm>
            <a:off x="5207620" y="2154341"/>
            <a:ext cx="5521718" cy="252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3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1A2327"/>
      </a:accent1>
      <a:accent2>
        <a:srgbClr val="58DD76"/>
      </a:accent2>
      <a:accent3>
        <a:srgbClr val="C7F9CC"/>
      </a:accent3>
      <a:accent4>
        <a:srgbClr val="80ED99"/>
      </a:accent4>
      <a:accent5>
        <a:srgbClr val="263238"/>
      </a:accent5>
      <a:accent6>
        <a:srgbClr val="FDFDFD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4</Slides>
  <Notes>3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office theme</vt:lpstr>
      <vt:lpstr>Slidesgo Final Pages</vt:lpstr>
      <vt:lpstr>Robotic Workshop by Slidesgo</vt:lpstr>
      <vt:lpstr>Promotion: Target Audience</vt:lpstr>
      <vt:lpstr>Promotion: Marketing strategy</vt:lpstr>
      <vt:lpstr>Price</vt:lpstr>
      <vt:lpstr>Price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260</cp:revision>
  <dcterms:created xsi:type="dcterms:W3CDTF">2022-11-29T03:23:37Z</dcterms:created>
  <dcterms:modified xsi:type="dcterms:W3CDTF">2022-11-29T12:52:37Z</dcterms:modified>
</cp:coreProperties>
</file>